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0" r:id="rId3"/>
    <p:sldId id="271" r:id="rId4"/>
    <p:sldId id="263" r:id="rId5"/>
    <p:sldId id="260" r:id="rId6"/>
    <p:sldId id="273" r:id="rId7"/>
    <p:sldId id="274" r:id="rId8"/>
    <p:sldId id="268" r:id="rId9"/>
    <p:sldId id="285" r:id="rId10"/>
    <p:sldId id="275" r:id="rId11"/>
    <p:sldId id="277" r:id="rId12"/>
    <p:sldId id="278" r:id="rId13"/>
    <p:sldId id="279" r:id="rId14"/>
    <p:sldId id="280" r:id="rId15"/>
    <p:sldId id="282" r:id="rId16"/>
    <p:sldId id="281" r:id="rId17"/>
    <p:sldId id="283" r:id="rId18"/>
    <p:sldId id="284" r:id="rId19"/>
    <p:sldId id="286" r:id="rId20"/>
    <p:sldId id="262" r:id="rId21"/>
    <p:sldId id="264" r:id="rId2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9AAD"/>
    <a:srgbClr val="0F9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 autoAdjust="0"/>
    <p:restoredTop sz="82388" autoAdjust="0"/>
  </p:normalViewPr>
  <p:slideViewPr>
    <p:cSldViewPr snapToGrid="0" snapToObjects="1">
      <p:cViewPr>
        <p:scale>
          <a:sx n="150" d="100"/>
          <a:sy n="150" d="100"/>
        </p:scale>
        <p:origin x="123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827A-389B-EF49-B436-8D339632F8F9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F84F5-61B4-394E-BB70-D4BCC867F83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58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concorso «freelance-contest» viene organizzato da otto anni.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Siamo già alla quarta edizione.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226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 esempi sul tabacco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 di osservare con attenzione sei manifesti dell’area tematica «media digitali», guardiamo tre esempi relativi al tema «tabacco/alcol/canapa». Anche se vi dovete occupare dei media digitali, con l’aiuto di questi tre cartelloni vogliamo mostrarvi che è possibile sviluppare tre idee diverse partendo dallo stesso tema, soprattutto grazie alla scelta di un sotto tema.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 manifesto a sinistra, il sotto tema in evidenza è la «dipendenza», in quello a metà sono «l’attrattiva, risp. la nausea e la puzza» e in quello a destra sono «il fiato e il rendimento».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catturare l’attenzione, un manifesto deve sorprendere. Questi cartelloni sono degli ottimi esempi; le fotografie presentano scene molto diverse.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Libertà e avventura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Abbiamo già osservato il manifesto a sinistra. Il testo dice il contrario della fotografia. Questa contrapposizione sorprende e favorisce la riflessione.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Buon appetito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 manifesto a metà, il contrasto si è ottenuto abbinando una bella donna con la puzza terribile che emana, una situazione che suscita ribrezzo. Se osserviamo con maggiore attenzione la donna, notiamo che la sua pelle è sporca e i suoi denti sono ingialliti dal fumo.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Atemlos. Rauchen nimmt dir die Luft und du bleibst auf der Strecke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 manifesto a destra, la podista travestita come una sigaretta rimane letteralmente sulla pista. Dietro si nota una saracinesca abbassata, con cui gli autori evidenziano che «la sigaretta» ti sbarra la strada.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55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 esempi sul tema alcol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Reginetta del ballo – L’alcol può distruggere i sogni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Abbiamo già discusso anche questo manifesto. La cosiddetta «headline» viene spesso posizionata in alto nel manifesto. Non deve sempre essere così. In questo caso si è scelto di scriverla in mezzo all’immagine, come nel cartellone centrale.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regolato – sregolato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Grazie all’inquadratura ravvicinata, gli osservatori vengono attratti dal manifesto. Sono «obbligati» a guardarlo, visto che c’è qualcuno che li fissa.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gioco di parole si rifà al consumo moderato di bevande alcoliche, che può però diventare improvvisamente smodato ed eccessivo.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Questo manifesto è eccezionale da un punto di vista creativo: l’elemento grafico del fondo verde della bottiglia viene ripetuto nella forma e nel colore degli occhi.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Vuoi una scimmia o un gatto? Welchen Kater willst du?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gioco tra testo e immagine è riuscitissimo!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domanda invita alla riflessione? Nella versione originale in tedesco, la domanda è la seguente «Welchen Kater willst du?». Oltre a significare gatto, «Kater» indica anche i postumi della sbornia. Il manifesto gioco proprio su questa ambivalenza della parola «gatto». Il paragone viene accentuato dal colore analogo del giovane e del gatto.</a:t>
            </a:r>
            <a:r>
              <a:rPr lang="de-DE"/>
              <a:t> 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22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 esempi sul tema «canapa»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 rimasto indietro? – La canapa ti frena. Metti il freno alla canapa.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 nel manifesto con il gatto, anche questo cartellone punta sullo humor. Alla domanda «Sei rimasto indietro?», segue una risposta basata su un gioco di parole: «La canapa ti frena. Metti il freno alla canapa». Si può giocare anche con le parole e creare degli abbinamenti che catturano l’attenzione.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«Ora basta»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Posso staccare la spina e divertirmi anche senza spinelli.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Abbiamo già discusso anche questo manifesto.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questo esempio, la dipendenza, risp. la sostanza è presentata in maniera molto efficace: la sostanza che genera dipendenza è addirittura diventata parte della persona o la persona stessa.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 sognare la vita, vivi il tuo sogno.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Kiff nicht! Lass nicht zu, dass deine Träume zerplatzen.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 con il «dito-canna», questo manifesto presenta le possibilità grafiche che offre un programma per l’elaborazione delle immagini.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Potete quindi dare forma a idee che presentano scene irreali e che non è possibile fissare con una macchina fotografica.</a:t>
            </a:r>
            <a:r>
              <a:rPr lang="de-DE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00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Osserviamo ora cinque manifesti realizzati in occasione dell’ultima edizione del «freelance-contest». L’obiettivo è di presentarvi un ampio ventaglio di idee già realizzate per evitare che creiate manifesti uguali o simili.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 principale: media sociali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tema: Esibizionismo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 du Selbst. Auch online.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Spesso la fotografia postata in internet è diversa dalla realtà, perché vogliamo apparire più vecchi e assomigliare ai modelli veicolati dalla pubblicità.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Questo manifesto invita a presentarsi senza trucco, anche online.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cartellone sfrutta la tecnica del disegno.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316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 principale: media sociali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tema: contatti reali e virtuali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 Social Media ist man nie allein – nur einsam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 un testo piuttosto lungo per un manifesto.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parole messe in evidenza catturano l’attenzione e l’interesse dell’osservatore e lo invitano a leggere il testo completo.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scelta di far sedere assieme mondo reale e virtuale davanti allo schermo è molto azzeccata. Inoltre, il cinema vuoto sottolinea il messaggio «nur einsam».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082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Tema: cybermobbing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tema: Chi può colpire?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Cybermobbing kann jeden treffen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Potete dare forma alla vostra idea anche con un disegno; non solo con una fotografia. In questo manifesto si sono unite le due possibilità (la pallina è stata fotografata dagli autori).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L’obiettivo è di mostrare che quanto avviene nel mondo virtuale si ripercuote anche nella vita reale e che non è più un gioco.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426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Tema: videogiochi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tema: Perdita del senso della realtà, dipendenza e difficoltà a sottrarsi alla dipendenza.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 viel gezockt?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Gamen kann zu Realitätsverlust führen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Anche in questo esempio è stato possibile ottenere l’effetto sperato con un programma di elaborazione immagini.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L’interprete si è raggomitolato sopra un tavolo di vetro ed è stato fotografato dal basso. In seguito, l’immagine è stata inserita in uno schermo.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 dovete naturalmente conoscere questa tecnica, ma avere l’idea; voi dovete soltanto presentare e inviarci la proposta sotto forma di disegno.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ulteriore elemento interessante di questo manifesto è il gioco di parole con il termine «Socken» (calzino, ndt) che è rimasto incastrato nella consolle quando il giovane è stato risucchiato dal gioco («Zocken»: giocare ai videogiochi, ndt).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995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Tema: sexting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tema: Una volta nella rete, sempre nella rete.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 Netz gegangen.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questo esempio si gioca con l’ambiguità del concetto «Finita nella rete».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risposta «Ok, l’ho fatto» è una menzogna – smascherata.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messinscena per realizzare questo manifesto non è stata particolarmente impegnativa. Il messaggio ha comunque una grande forza espressiva.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110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Tema: cybergrooming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tema: inganno, truffa</a:t>
            </a:r>
          </a:p>
          <a:p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spielt mit dir</a:t>
            </a:r>
          </a:p>
          <a:p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Vorsicht vor Cybergrooming. Du weisst nie, wer dahinter steckt.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Abbiamo già osservato e riflettuto su questo manifesto. Come per altri cartelloni, anche per la realizzazione di questo manifesto è stato usato il programma Photoshop.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719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cinque criteri di valutazione: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Idea base: Viene soprattutto valutata la creatività e l’originalità. L’idea è nuova o è già stato realizzato un manifesto analogo?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Messaggio testo-immagine: Il vostro messaggio è comprensibile? Prima di sviluppare ulteriormente la vostra idea, fate un test con le vostre compagne e i vostri compagni di classe per essere sicuri che il messaggio sia facilmente comprensibile.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Effetto: Un’idea deve suscitare emozioni o invitare alla riflessione. Ancora meglio se raggiunge ambedue gli obiettivi. È un elemento su cui si concentrerà il lavoro delle grafiche e dei grafici in formazione, se la vostra idea sarà scelta dalla giuria. La valutazione non si basa quindi sull’effetto della vostra proposta, ma sui suoi possibili sviluppi.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Orientamento: Non dovete illustrare soltanto un problema, bensì dovete provare a trasmettere un messaggio incoraggiante. In altre parole: Quali vantaggi abbiamo se siamo padroni dei media digitali? È un messaggio che potete veicolare con l’immagine o con il testo.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Potenziale: Non dovete inoltrare una proposta sviluppata in maniera perfetta. Il manifesto deve però basarsi su un’idea forte che può essere ulteriormente sviluppata e perfezionata. La vostra idea può anche essere un po’ pazzerella, ma deve essere realizzabile con mezzi e tempi ragionevoli.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38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primi due concorsi erano dedicati ai temi tabacco, alcol e canapa.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023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Tutti i partecipanti ricevono un premio. Saranno resi noti in agosto.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 premi principali sono lo sviluppo e la trasformazione in realtà delle proposte di manifesto premiate e la loro diffusione nei sette cantoni partecipanti e nel Principato del Liechtenstein. I cartelloni vengono affissi negli spazi pubblici, proiettati nei cinema e sugli schermi dei mezzi di trasporto pubblici, stampati come carte postali e pubblicati nel diario freelance.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825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 alcuni esempi di diffusione dei manifesti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ora sono richieste le vostre idee sull’area tematica … (qui indicare il tema) … / sulle aree tematiche … (qui indicare i vari temi a scelta)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Importante: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Avete visto il risultato definitivo di varie idee. Il vostro compito consiste nell’ideare e nello sviluppo di un messaggio sotto forma di testo e immagine.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realizzazione definitiva delle vostre proposte spetta a grafiche e grafici in formazione.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Non concentratevi solo sul problema. Non è così difficile trovare idee che presentano un problema. Il compito più impegnativo è trovare le soluzioni al problema. In breve: Quali vantaggi comporta essere liberi e indipendenti e padroni dei media digitali?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 nel manifesto sui media sociali, è possibile presentare il problema con un’immagine. Il testo, però, deve essere un’esortazione incoraggiante e che sappia attirare l’attenzione sulla soluzione: «Sii te stessa. Anche online».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 auguriamo buon divertimento e tanta fortuna nella ricerca di idee accattivanti.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848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Nell’edizione 2013-2014 del freelance-contest ai temi tabacco, alcol e canapa si è aggiunta l’area tematica «media digitali».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391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</a:t>
            </a:r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nuovo concorso del prossimo anno scolastico sarà incentrato sull’area tematica «media digitali»</a:t>
            </a:r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come: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b="1" baseline="0" dirty="0" smtClean="0"/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Cybergrooming</a:t>
            </a:r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(Persone adulte si spacciano per molto più giovani nei media sociali o in forum di discussione. Il loro obiettivo è di abusare sessualmente delle loro vittime.)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Cybermobbing</a:t>
            </a:r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(Molestare e minacciare altre persone tramite i mezzi di comunicazione elettronici. Un comportamento conosciuto anche come cyberbullismo o cyberstalking.)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Videogiochi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Giochi d’azzardo online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Sexting </a:t>
            </a:r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(Inviare autoscatti erotici tramite smartphone o la loro diffusione in internet.)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sociali </a:t>
            </a:r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(Reti sociali, piattaforme di condivisione di immagini e film, blog ecc.)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Smartphone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02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concorso freelance 2016/17, a cui partecipate anche voi, si svolge così: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piccoli gruppi di due, al massimo di quattro allieve e allievi, elaborate dei messaggi che combinano testo e immagine sui seguenti temi .... (elencare i temi) …. / su uno dei seguenti temi …. (elencare i temi, se la scelta non è limitata un solo tema) ….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cercano soprattutto combinazioni di testi e immagini in grado di sorprendere e sensibilizzare. Le proposte possono essere realizzate a mano libera, sotto forma di disegni, collage o realizzate al computer, unendo testo e immagine.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manifesti non devono essere perfetti; a interessarci è soprattutto il messaggio che intendete trasmettere con l’immagine e il testo e non la realizzazione.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(foto in alto: sviluppo delle idee a scuola)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giuria, composta anche da giovani, sceglie le idee più convincenti per ogni tema e cantone.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scelgono dalle 9 alle 10 proposte provenienti da sette cantoni partecipanti e dal Principato del Liechtenstein. Queste saranno elaborate e perfezionate da grafiche e grafici in formazione.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Infine, i vincitori vengono invitati in un atelier di grafica o in un’agenzia pubblicitaria per presentare le loro idee a giovani grafiche e grafici in formazione e, a seconda dei casi, per perfezionare i testi e le immagini.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(foto a metà: incontro nell’agenzia o nell’atelier)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seguito le idee vengono sviluppate ulteriormente dalle grafiche e dai grafici in formazione fino alla realizzazione del manifesto. La sua creazione richiede competenze specifiche e la padronanza dei programmi di elaborazione immagini e testi.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apprendiste e gli apprendisti creano anche dei manifesti in formato orizzontale per diffonderli sugli schermi dei mezzi di trasporto pubblici o nei cinema.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Alla fine, una giuria premierà i manifesti realizzati nelle varie categorie.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(vedi foto in fondo)</a:t>
            </a:r>
            <a:r>
              <a:rPr lang="de-DE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918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Libertà e avventura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 presentiamo quattro esempi sviluppati nell’ultimo freelance-contests affinché possiate farvi un’idea sulle varie fasi di realizzazione di un manifesto.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questo esempio ci si è occupati della dipendenza dalla nicotina.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 fumatore incatenato e dietro le sbarre si è passati a un prigioniero legato a un palo del supplizio.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il testo «Non puoi resistermi. Sei il mio schiavo» è stato modificato, inserendo lo slogan di una famosa marca di sigarette nel logo di un’altra marca di sigarette, altrettanto conosciuta.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messaggio «Libertà e avventura» è in contrasto con l’immagine; una contrapposizione che suscita interesse.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Inoltre, il manifesto smaschera la bugia dello slogan della marca di sigarette; infatti la nicotina rende dipendenti.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L’arte consiste nel ridurre testo e immagine al minimo indispensabile e nel contempo di presentare un manifesto ricco di contenuti.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questo esempio, il tema dell’idea iniziale è stata ripresa molto bene ed è stata sviluppata ulteriormente.</a:t>
            </a:r>
            <a:r>
              <a:rPr lang="de-DE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517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«Ora basta!»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Possa staccare la spina e divertirmi anche senza spinelli!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Questo esempio presenta il processo dal disegno alla fotografia.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 una proposta che ci permette di seguire il processo che ha portato a trasformare un manifesto focalizzato su un problema in un cartellone con una grande forza espressiva e orientato a una soluzione. 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L’idea del dito indice alzato è stata abbandonata, anche da un punto di vista formale (altamente simbolico il dito indice verso il basso), per indicare la capacità di staccare la spina e di divertirsi anche senza spinelli (testo supplementare).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L’avviso «Dà il mignolo alle droghe e loro ti prendono l’intera mano» è stato sostituito dal titolo (headline) «Ora basta!».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 un messaggio in forma personale, una sorta di testimonianza, e per questo motivo è più credibile e non ha più una connotazione morale.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12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Reginetta del ballo – L’alcol può distruggere i sogni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 sono degli sviluppi e delle trasformazioni, che non si discostano molto dall’idea originale, altri invece subiscono un cambiamento radicale da un punto di vista sia grafico che dei contenuti.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questo esempio, l’idea e il testo sono quasi uguali sia nell’originale che nel manifesto definitivo e si è «lavorato» solo su pochi dettagli.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grafici hanno sostituito la bottiglia di vino con una bottiglia di vodka; infatti i giovani si ubriacano di solito non con il vino, ma con la vodka.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faccia è stata parzialmente nascosta dalla mano, per indicare che la ragazza si vergogna a causa della condizione in cui si trova.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testo è stato inserito orizzontalmente, perché così è più facile da leggere; una caratteristica molto importante per un manifesto.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Segue ancora un altro esempio relativo all’area tematica «media digitali».</a:t>
            </a:r>
            <a:r>
              <a:rPr lang="de-DE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41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spielt mit dir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Vorsicht vor Cybergrooming. Du weisst nie, wer dahinter steckt.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 solito, nel cybergrooming un adulto si presenta come un bambino o un giovane per attirare gli internauti nella sua trappola.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Nella trasformazione grafica, il testo della proposta «Non sai mai chi si cela dietro» è presentato con un’immagine.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viso di un adolescente è stato inserito nella testa, rispettivamente nel busto di una persona anziana.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 primo acchito è difficile riconoscere questa persona. Si ha semplicemente la sensazione che qualcosa non quadri e che la persona ritratta sia sgradevole, se non addirittura rivoltante.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messaggio del testo «Non sai mai chi si cela dietro» è stato scritto in una frase supplementare. Il titolo è invece una constatazione, quasi un avviso «Gioca con te», messo apposta dietro alla testa dell’uomo per mettere l’accento sull’interrogativo «Chi si nasconde dietro?».</a:t>
            </a:r>
            <a:endParaRPr lang="de-DE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F84F5-61B4-394E-BB70-D4BCC867F83F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41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9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87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19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50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54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34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1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50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95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32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FC42C-C139-1D42-9FCD-101C42128C3C}" type="datetimeFigureOut">
              <a:rPr lang="de-DE" smtClean="0"/>
              <a:pPr/>
              <a:t>26.10.16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96CB2-22C2-2E4A-BBCE-BDFA745A0F0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68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c_head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09" y="193842"/>
            <a:ext cx="2812359" cy="2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3er_tab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9144000" cy="413225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Tabacco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475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alcol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3er_alkoh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9144000" cy="41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canapa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3" name="Bild 2" descr="3er_cannab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9144000" cy="41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media sociali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__dm_s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68" y="836712"/>
            <a:ext cx="420405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media sociali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3" name="Bild 2" descr="__dm_s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65" y="836712"/>
            <a:ext cx="420405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cybermobbing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3" name="Bild 2" descr="__dm_c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65" y="836712"/>
            <a:ext cx="4204052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videogiochi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__dm_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64" y="836712"/>
            <a:ext cx="4204051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</a:t>
            </a:r>
            <a:r>
              <a:rPr lang="de-DE" sz="3000" dirty="0" err="1" smtClean="0">
                <a:solidFill>
                  <a:srgbClr val="079AAD"/>
                </a:solidFill>
                <a:latin typeface="Verdana"/>
                <a:cs typeface="Verdana"/>
              </a:rPr>
              <a:t>sexting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__dm_s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65" y="836712"/>
            <a:ext cx="4204052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 </a:t>
            </a:r>
            <a:r>
              <a:rPr lang="de-DE" sz="3000" dirty="0" err="1" smtClean="0">
                <a:solidFill>
                  <a:srgbClr val="079AAD"/>
                </a:solidFill>
                <a:latin typeface="Verdana"/>
                <a:cs typeface="Verdana"/>
              </a:rPr>
              <a:t>Cybergrooming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3" name="Bild 2" descr="__dm_c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65" y="822950"/>
            <a:ext cx="4213660" cy="60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solidFill>
                  <a:srgbClr val="079AAD"/>
                </a:solidFill>
                <a:latin typeface="Verdana"/>
                <a:cs typeface="Verdana"/>
              </a:rPr>
              <a:t>Cinque criteri di valutazione</a:t>
            </a:r>
            <a:endParaRPr lang="de-DE" sz="3200">
              <a:solidFill>
                <a:srgbClr val="079AAD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7108" y="1449520"/>
            <a:ext cx="8412892" cy="53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079AAD"/>
                </a:solidFill>
                <a:latin typeface="Verdana"/>
                <a:cs typeface="Verdana"/>
              </a:rPr>
              <a:t>La giuria valuta le vostre proposte sulla base dei seguenti criteri:</a:t>
            </a:r>
            <a:endParaRPr lang="de-DE">
              <a:solidFill>
                <a:srgbClr val="079AAD"/>
              </a:solidFill>
              <a:latin typeface="Verdana"/>
              <a:cs typeface="Verdana"/>
            </a:endParaRPr>
          </a:p>
          <a:p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079AAD"/>
                </a:solidFill>
                <a:latin typeface="Verdana"/>
                <a:cs typeface="Verdana"/>
              </a:rPr>
              <a:t>Idea iniziale</a:t>
            </a: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dirty="0">
                <a:solidFill>
                  <a:srgbClr val="0F97B6"/>
                </a:solidFill>
              </a:rPr>
              <a:t>(</a:t>
            </a:r>
            <a:r>
              <a:rPr lang="it-IT" sz="1600">
                <a:solidFill>
                  <a:srgbClr val="079AAD"/>
                </a:solidFill>
                <a:latin typeface="Verdana"/>
                <a:cs typeface="Verdana"/>
              </a:rPr>
              <a:t>creatività, autonomia, indipendenza, originalità dell’idea iniziale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079AAD"/>
                </a:solidFill>
                <a:latin typeface="Verdana"/>
                <a:cs typeface="Verdana"/>
              </a:rPr>
              <a:t>Messaggio testo-immagine </a:t>
            </a:r>
            <a:r>
              <a:rPr lang="de-DE" dirty="0">
                <a:solidFill>
                  <a:srgbClr val="0F97B6"/>
                </a:solidFill>
              </a:rPr>
              <a:t>(</a:t>
            </a:r>
            <a:r>
              <a:rPr lang="it-IT" sz="1600">
                <a:solidFill>
                  <a:srgbClr val="079AAD"/>
                </a:solidFill>
                <a:latin typeface="Verdana"/>
                <a:cs typeface="Verdana"/>
              </a:rPr>
              <a:t>il messaggio complessivo è comprensibile e di facile lettura</a:t>
            </a:r>
            <a:r>
              <a:rPr lang="de-DE"/>
              <a:t> </a:t>
            </a:r>
            <a:r>
              <a:rPr lang="de-DE" dirty="0" smtClean="0">
                <a:solidFill>
                  <a:srgbClr val="0F97B6"/>
                </a:solidFill>
              </a:rPr>
              <a:t>)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r>
              <a:rPr lang="de-DE" b="1" dirty="0" smtClean="0">
                <a:solidFill>
                  <a:srgbClr val="079AAD"/>
                </a:solidFill>
                <a:latin typeface="Verdana"/>
                <a:cs typeface="Verdana"/>
              </a:rPr>
              <a:t>3. Effetto</a:t>
            </a: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dirty="0" smtClean="0">
                <a:solidFill>
                  <a:srgbClr val="0F97B6"/>
                </a:solidFill>
              </a:rPr>
              <a:t>(</a:t>
            </a:r>
            <a:r>
              <a:rPr lang="it-IT" sz="1600">
                <a:solidFill>
                  <a:srgbClr val="079AAD"/>
                </a:solidFill>
                <a:latin typeface="Verdana"/>
                <a:cs typeface="Verdana"/>
              </a:rPr>
              <a:t>l’idea riesce a suscitare emozioni e/o invita alla riflessione?) </a:t>
            </a:r>
            <a:endParaRPr lang="de-DE" sz="160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/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079AAD"/>
                </a:solidFill>
                <a:latin typeface="Verdana"/>
                <a:cs typeface="Verdana"/>
              </a:rPr>
              <a:t>Orientamento</a:t>
            </a: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dirty="0" smtClean="0">
                <a:solidFill>
                  <a:srgbClr val="0F97B6"/>
                </a:solidFill>
              </a:rPr>
              <a:t>(</a:t>
            </a:r>
            <a:r>
              <a:rPr lang="it-IT" sz="1600">
                <a:solidFill>
                  <a:srgbClr val="079AAD"/>
                </a:solidFill>
                <a:latin typeface="Verdana"/>
                <a:cs typeface="Verdana"/>
              </a:rPr>
              <a:t>il messaggio si concentra sul problema, presenta delle soluzioni, è un’esortazione incoraggiante?</a:t>
            </a:r>
            <a:r>
              <a:rPr lang="de-DE" dirty="0" smtClean="0">
                <a:solidFill>
                  <a:srgbClr val="0F97B6"/>
                </a:solidFill>
              </a:rPr>
              <a:t>)</a:t>
            </a:r>
            <a:endParaRPr lang="de-DE" dirty="0">
              <a:solidFill>
                <a:srgbClr val="0F97B6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b="1" dirty="0">
                <a:solidFill>
                  <a:srgbClr val="079AAD"/>
                </a:solidFill>
                <a:latin typeface="Verdana"/>
                <a:cs typeface="Verdana"/>
              </a:rPr>
              <a:t>Potenziale</a:t>
            </a:r>
            <a:r>
              <a:rPr lang="de-DE" dirty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dirty="0" smtClean="0">
                <a:solidFill>
                  <a:srgbClr val="0F97B6"/>
                </a:solidFill>
              </a:rPr>
              <a:t>(</a:t>
            </a:r>
            <a:r>
              <a:rPr lang="it-IT" sz="1600">
                <a:solidFill>
                  <a:srgbClr val="079AAD"/>
                </a:solidFill>
                <a:latin typeface="Verdana"/>
                <a:cs typeface="Verdana"/>
              </a:rPr>
              <a:t>è possibile sviluppare ulteriormente l’idea, possibilità di trasformarla in realtà</a:t>
            </a:r>
            <a:r>
              <a:rPr lang="de-DE" sz="160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dirty="0" smtClean="0">
                <a:solidFill>
                  <a:srgbClr val="0F97B6"/>
                </a:solidFill>
              </a:rPr>
              <a:t>)</a:t>
            </a:r>
            <a:endParaRPr lang="de-DE" dirty="0">
              <a:solidFill>
                <a:srgbClr val="0F97B6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256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Temi</a:t>
            </a:r>
          </a:p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Tabacco/alcol/canapa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t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717"/>
            <a:ext cx="9144000" cy="47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Premi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7108" y="1449520"/>
            <a:ext cx="8181013" cy="560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Premi per tutti i partecipanti.</a:t>
            </a: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I nuovi premi principali sono:</a:t>
            </a:r>
          </a:p>
          <a:p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Sviluppo ulteriore e trasformazione in realtà delle proposte di manifesto premiate </a:t>
            </a:r>
          </a:p>
          <a:p>
            <a:pPr marL="285750" indent="-285750">
              <a:buFont typeface="Arial"/>
              <a:buChar char="•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manifesti</a:t>
            </a: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it-IT">
                <a:solidFill>
                  <a:srgbClr val="079AAD"/>
                </a:solidFill>
                <a:latin typeface="Verdana"/>
                <a:cs typeface="Verdana"/>
              </a:rPr>
              <a:t>diapositive animate da proiettare nei cinema (cinémotions)</a:t>
            </a:r>
          </a:p>
          <a:p>
            <a:pPr marL="285750" indent="-285750">
              <a:buFont typeface="Arial"/>
              <a:buChar char="•"/>
            </a:pPr>
            <a:r>
              <a:rPr lang="de-DE" sz="160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endParaRPr lang="de-DE" sz="1600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it-IT">
                <a:solidFill>
                  <a:srgbClr val="079AAD"/>
                </a:solidFill>
                <a:latin typeface="Verdana"/>
                <a:cs typeface="Verdana"/>
              </a:rPr>
              <a:t>manifesti visibili sugli schermi dei mezzi di trasporto pubblici (traffic-media-screens)</a:t>
            </a:r>
          </a:p>
          <a:p>
            <a:pPr marL="285750" indent="-285750">
              <a:buFont typeface="Arial"/>
              <a:buChar char="•"/>
            </a:pPr>
            <a:r>
              <a:rPr lang="de-DE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rgbClr val="079AAD"/>
                </a:solidFill>
                <a:latin typeface="Verdana"/>
                <a:cs typeface="Verdana"/>
              </a:rPr>
              <a:t>Carte postali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rgbClr val="079AAD"/>
                </a:solidFill>
                <a:latin typeface="Verdana"/>
                <a:cs typeface="Verdana"/>
              </a:rPr>
              <a:t>Pubblicazione die manifesti nel diario freelance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50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Utilizzo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6" name="Bild 5" descr="verwendu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302"/>
            <a:ext cx="9144000" cy="5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Tema</a:t>
            </a:r>
          </a:p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Media digitali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5" name="Bild 4" descr="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210"/>
            <a:ext cx="9144000" cy="470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Concorso 2016/17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7109" y="1248976"/>
            <a:ext cx="422991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79AAD"/>
                </a:solidFill>
                <a:latin typeface="Verdana"/>
                <a:cs typeface="Verdana"/>
              </a:rPr>
              <a:t>Area tematica «media</a:t>
            </a:r>
          </a:p>
          <a:p>
            <a:r>
              <a:rPr lang="de-DE" b="1" dirty="0" smtClean="0">
                <a:solidFill>
                  <a:srgbClr val="079AAD"/>
                </a:solidFill>
                <a:latin typeface="Verdana"/>
                <a:cs typeface="Verdana"/>
              </a:rPr>
              <a:t>Digitali»:</a:t>
            </a: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solidFill>
                  <a:srgbClr val="079AAD"/>
                </a:solidFill>
                <a:latin typeface="Verdana"/>
                <a:cs typeface="Verdana"/>
              </a:rPr>
              <a:t>Cybergrooming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Cybermobbing</a:t>
            </a: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solidFill>
                  <a:srgbClr val="079AAD"/>
                </a:solidFill>
                <a:latin typeface="Verdana"/>
                <a:cs typeface="Verdana"/>
              </a:rPr>
              <a:t>Videogiochi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Giochi dazzardo online</a:t>
            </a: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solidFill>
                  <a:srgbClr val="079AAD"/>
                </a:solidFill>
                <a:latin typeface="Verdana"/>
                <a:cs typeface="Verdana"/>
              </a:rPr>
              <a:t>Sexting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solidFill>
                  <a:srgbClr val="079AAD"/>
                </a:solidFill>
                <a:latin typeface="Verdana"/>
                <a:cs typeface="Verdana"/>
              </a:rPr>
              <a:t>Media sociali</a:t>
            </a: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79AAD"/>
                </a:solidFill>
                <a:latin typeface="Verdana"/>
                <a:cs typeface="Verdana"/>
              </a:rPr>
              <a:t>Smartphone</a:t>
            </a:r>
          </a:p>
          <a:p>
            <a:pPr marL="285750" indent="-285750">
              <a:buFont typeface="Arial"/>
              <a:buChar char="•"/>
            </a:pPr>
            <a:endParaRPr lang="de-DE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digitalemedi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66858"/>
            <a:ext cx="5652119" cy="313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>
                <a:solidFill>
                  <a:srgbClr val="079AAD"/>
                </a:solidFill>
                <a:latin typeface="Verdana"/>
                <a:cs typeface="Verdana"/>
              </a:rPr>
              <a:t>Svolgimento</a:t>
            </a:r>
            <a:endParaRPr lang="de-DE" sz="3000" dirty="0">
              <a:solidFill>
                <a:srgbClr val="079AAD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4399" y="943573"/>
            <a:ext cx="3806733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solidFill>
                  <a:srgbClr val="079AAD"/>
                </a:solidFill>
                <a:latin typeface="Verdana"/>
                <a:cs typeface="Verdana"/>
              </a:rPr>
              <a:t>entro la fine di novembre </a:t>
            </a:r>
            <a:r>
              <a:rPr lang="de-DE" sz="1400" b="1" dirty="0" smtClean="0">
                <a:solidFill>
                  <a:srgbClr val="079AAD"/>
                </a:solidFill>
                <a:latin typeface="Verdana"/>
                <a:cs typeface="Verdana"/>
              </a:rPr>
              <a:t>2016                    </a:t>
            </a:r>
            <a:r>
              <a:rPr lang="it-IT" sz="1600" dirty="0">
                <a:solidFill>
                  <a:srgbClr val="079AAD"/>
                </a:solidFill>
                <a:latin typeface="Verdana"/>
                <a:cs typeface="Verdana"/>
              </a:rPr>
              <a:t>sviluppare in gruppo le idee per i manifesti e inoltrarle ai responsabili del </a:t>
            </a:r>
            <a:r>
              <a:rPr lang="it-IT" sz="1600" dirty="0" smtClean="0">
                <a:solidFill>
                  <a:srgbClr val="079AAD"/>
                </a:solidFill>
                <a:latin typeface="Verdana"/>
                <a:cs typeface="Verdana"/>
              </a:rPr>
              <a:t>concorso</a:t>
            </a:r>
            <a:endParaRPr lang="de-DE" sz="1600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AutoNum type="arabicPeriod" startAt="2"/>
            </a:pPr>
            <a:r>
              <a:rPr lang="de-DE" sz="1400" b="1" dirty="0" err="1" smtClean="0">
                <a:solidFill>
                  <a:srgbClr val="079AAD"/>
                </a:solidFill>
                <a:latin typeface="Verdana"/>
                <a:cs typeface="Verdana"/>
              </a:rPr>
              <a:t>inizio</a:t>
            </a:r>
            <a:r>
              <a:rPr lang="de-DE" sz="1400" b="1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sz="1400" b="1" dirty="0" err="1" smtClean="0">
                <a:solidFill>
                  <a:srgbClr val="079AAD"/>
                </a:solidFill>
                <a:latin typeface="Verdana"/>
                <a:cs typeface="Verdana"/>
              </a:rPr>
              <a:t>dicembre</a:t>
            </a:r>
            <a:r>
              <a:rPr lang="de-DE" sz="1400" b="1" dirty="0" smtClean="0">
                <a:solidFill>
                  <a:srgbClr val="079AAD"/>
                </a:solidFill>
                <a:latin typeface="Verdana"/>
                <a:cs typeface="Verdana"/>
              </a:rPr>
              <a:t> 2016</a:t>
            </a:r>
            <a:r>
              <a:rPr lang="de-DE" sz="1400" dirty="0" smtClean="0">
                <a:solidFill>
                  <a:srgbClr val="079AAD"/>
                </a:solidFill>
                <a:latin typeface="Verdana"/>
                <a:cs typeface="Verdana"/>
              </a:rPr>
              <a:t>          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inizio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dicembre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 2016 –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pregiuria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 per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cantone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si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realizza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almeno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 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un’idea</a:t>
            </a:r>
            <a:r>
              <a:rPr lang="de-DE" sz="1600" dirty="0" smtClean="0">
                <a:solidFill>
                  <a:srgbClr val="079AAD"/>
                </a:solidFill>
                <a:latin typeface="Verdana"/>
                <a:cs typeface="Verdana"/>
              </a:rPr>
              <a:t> di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manifesto</a:t>
            </a:r>
            <a:endParaRPr lang="de-DE" sz="1600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AutoNum type="arabicPeriod" startAt="2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400" b="1" dirty="0">
                <a:solidFill>
                  <a:srgbClr val="079AAD"/>
                </a:solidFill>
                <a:latin typeface="Verdana"/>
                <a:cs typeface="Verdana"/>
              </a:rPr>
              <a:t>Inizio gennaio </a:t>
            </a:r>
            <a:r>
              <a:rPr lang="de-DE" sz="1400" b="1" dirty="0" smtClean="0">
                <a:solidFill>
                  <a:srgbClr val="079AAD"/>
                </a:solidFill>
                <a:latin typeface="Verdana"/>
                <a:cs typeface="Verdana"/>
              </a:rPr>
              <a:t>2017</a:t>
            </a:r>
            <a:r>
              <a:rPr lang="de-DE" sz="1400" dirty="0" smtClean="0">
                <a:solidFill>
                  <a:srgbClr val="079AAD"/>
                </a:solidFill>
                <a:latin typeface="Verdana"/>
                <a:cs typeface="Verdana"/>
              </a:rPr>
              <a:t>          </a:t>
            </a:r>
            <a:r>
              <a:rPr lang="it-IT" sz="1600" dirty="0">
                <a:solidFill>
                  <a:srgbClr val="079AAD"/>
                </a:solidFill>
                <a:latin typeface="Verdana"/>
                <a:cs typeface="Verdana"/>
              </a:rPr>
              <a:t>workshop nei laboratori/nelle agenzie pubblicitarie</a:t>
            </a:r>
            <a:endParaRPr lang="de-DE" sz="1600" dirty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endParaRPr lang="de-DE" sz="1600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AutoNum type="arabicPeriod" startAt="4"/>
            </a:pPr>
            <a:r>
              <a:rPr lang="it-IT" sz="1400" b="1" dirty="0" smtClean="0">
                <a:solidFill>
                  <a:srgbClr val="079AAD"/>
                </a:solidFill>
                <a:latin typeface="Verdana"/>
                <a:cs typeface="Verdana"/>
              </a:rPr>
              <a:t>entro </a:t>
            </a:r>
            <a:r>
              <a:rPr lang="it-IT" sz="1400" b="1" dirty="0">
                <a:solidFill>
                  <a:srgbClr val="079AAD"/>
                </a:solidFill>
                <a:latin typeface="Verdana"/>
                <a:cs typeface="Verdana"/>
              </a:rPr>
              <a:t>metà marzo 2017   </a:t>
            </a:r>
            <a:r>
              <a:rPr lang="it-IT" sz="1600" dirty="0">
                <a:solidFill>
                  <a:srgbClr val="079AAD"/>
                </a:solidFill>
                <a:latin typeface="Verdana"/>
                <a:cs typeface="Verdana"/>
              </a:rPr>
              <a:t>sviluppo e realizzazione dei manifesti da parte di grafiche e grafici in formazione</a:t>
            </a:r>
            <a:endParaRPr lang="de-DE" sz="1600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AutoNum type="arabicPeriod" startAt="4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400" b="1" dirty="0" smtClean="0">
                <a:solidFill>
                  <a:srgbClr val="079AAD"/>
                </a:solidFill>
                <a:latin typeface="Verdana"/>
                <a:cs typeface="Verdana"/>
              </a:rPr>
              <a:t>fine marzo 2017                   </a:t>
            </a:r>
            <a:r>
              <a:rPr lang="de-DE" sz="1600" dirty="0" err="1" smtClean="0">
                <a:solidFill>
                  <a:srgbClr val="079AAD"/>
                </a:solidFill>
                <a:latin typeface="Verdana"/>
                <a:cs typeface="Verdana"/>
              </a:rPr>
              <a:t>giuria finale e premiazione</a:t>
            </a:r>
            <a:endParaRPr lang="de-DE" sz="1600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7" name="Bild 6" descr="ablau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8" y="883790"/>
            <a:ext cx="4214969" cy="52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0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079AAD"/>
                </a:solidFill>
                <a:latin typeface="Verdana"/>
                <a:cs typeface="Verdana"/>
              </a:rPr>
              <a:t>Schizzo – Realizzazione</a:t>
            </a:r>
          </a:p>
        </p:txBody>
      </p:sp>
      <p:pic>
        <p:nvPicPr>
          <p:cNvPr id="5" name="Bild 4" descr="vorher_nacher_rauch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6223"/>
            <a:ext cx="9144000" cy="44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solidFill>
                  <a:srgbClr val="079AAD"/>
                </a:solidFill>
                <a:latin typeface="Verdana"/>
                <a:cs typeface="Verdana"/>
              </a:rPr>
              <a:t>Schizzo - Realizzazione</a:t>
            </a:r>
            <a:endParaRPr lang="de-DE" sz="320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6" name="Bild 5" descr="vorher_nacher_can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58" y="1504137"/>
            <a:ext cx="9160758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rgbClr val="079AAD"/>
                </a:solidFill>
                <a:latin typeface="Verdana"/>
                <a:cs typeface="Verdana"/>
              </a:rPr>
              <a:t>Schizzo - Realizzazione</a:t>
            </a:r>
            <a:endParaRPr lang="de-DE" sz="280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6" name="Bild 5" descr="vorher_nacher_alk_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6235"/>
            <a:ext cx="9144000" cy="44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42027" y="189452"/>
            <a:ext cx="52973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solidFill>
                  <a:srgbClr val="079AAD"/>
                </a:solidFill>
                <a:latin typeface="Verdana"/>
                <a:cs typeface="Verdana"/>
              </a:rPr>
              <a:t>Schizzo - Realizzazione</a:t>
            </a:r>
            <a:endParaRPr lang="de-DE" sz="3200">
              <a:solidFill>
                <a:srgbClr val="079AAD"/>
              </a:solidFill>
              <a:latin typeface="Verdana"/>
              <a:cs typeface="Verdana"/>
            </a:endParaRPr>
          </a:p>
        </p:txBody>
      </p:sp>
      <p:pic>
        <p:nvPicPr>
          <p:cNvPr id="2" name="Bild 1" descr="vorher-nachher_c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49"/>
            <a:ext cx="9168938" cy="45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Macintosh PowerPoint</Application>
  <PresentationFormat>Bildschirmpräsentation (4:3)</PresentationFormat>
  <Paragraphs>286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Butz Marketing &amp; Consulting GmbH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fausto tisato</dc:creator>
  <cp:lastModifiedBy>Microsoft Office-Anwender</cp:lastModifiedBy>
  <cp:revision>336</cp:revision>
  <dcterms:created xsi:type="dcterms:W3CDTF">2016-08-31T14:33:32Z</dcterms:created>
  <dcterms:modified xsi:type="dcterms:W3CDTF">2016-10-26T20:12:06Z</dcterms:modified>
</cp:coreProperties>
</file>